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5" r:id="rId4"/>
    <p:sldId id="258" r:id="rId5"/>
    <p:sldId id="266" r:id="rId6"/>
    <p:sldId id="264" r:id="rId7"/>
    <p:sldId id="268" r:id="rId8"/>
    <p:sldId id="259" r:id="rId9"/>
    <p:sldId id="267" r:id="rId10"/>
    <p:sldId id="260" r:id="rId11"/>
    <p:sldId id="269" r:id="rId12"/>
    <p:sldId id="261" r:id="rId13"/>
    <p:sldId id="262" r:id="rId14"/>
    <p:sldId id="270" r:id="rId15"/>
    <p:sldId id="271" r:id="rId16"/>
    <p:sldId id="263" r:id="rId17"/>
    <p:sldId id="272" r:id="rId18"/>
    <p:sldId id="273"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1" autoAdjust="0"/>
    <p:restoredTop sz="94660"/>
  </p:normalViewPr>
  <p:slideViewPr>
    <p:cSldViewPr snapToGrid="0">
      <p:cViewPr varScale="1">
        <p:scale>
          <a:sx n="103" d="100"/>
          <a:sy n="103" d="100"/>
        </p:scale>
        <p:origin x="150"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dirty="0"/>
              <a:pPr/>
              <a:t>5/18/2015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5/18/2015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5/18/2015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5/18/2015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5/18/2015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5/18/2015</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ebsoilsurvey.sc.egov.usda.gov/App/HomePage.ht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indianamap.org/"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fws.gov/wetlands/Data/Mapper.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inwater.agriculture.purdue.edu/huc_group/"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inwater.agriculture.purdue.edu/monitoring/"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WATERSHED Resources for interested citizens</a:t>
            </a:r>
            <a:endParaRPr lang="en-US" b="1" dirty="0"/>
          </a:p>
        </p:txBody>
      </p:sp>
      <p:sp>
        <p:nvSpPr>
          <p:cNvPr id="3" name="Subtitle 2"/>
          <p:cNvSpPr>
            <a:spLocks noGrp="1"/>
          </p:cNvSpPr>
          <p:nvPr>
            <p:ph type="subTitle" idx="1"/>
          </p:nvPr>
        </p:nvSpPr>
        <p:spPr/>
        <p:txBody>
          <a:bodyPr/>
          <a:lstStyle/>
          <a:p>
            <a:r>
              <a:rPr lang="en-US" b="1" dirty="0" smtClean="0"/>
              <a:t>Gina Anderson &amp; Jessica </a:t>
            </a:r>
            <a:r>
              <a:rPr lang="en-US" b="1" dirty="0" err="1" smtClean="0"/>
              <a:t>Hoehn</a:t>
            </a:r>
            <a:endParaRPr lang="en-US" b="1" dirty="0"/>
          </a:p>
        </p:txBody>
      </p:sp>
    </p:spTree>
    <p:extLst>
      <p:ext uri="{BB962C8B-B14F-4D97-AF65-F5344CB8AC3E}">
        <p14:creationId xmlns:p14="http://schemas.microsoft.com/office/powerpoint/2010/main" val="38234704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487332"/>
            <a:ext cx="12192000" cy="2370668"/>
          </a:xfrm>
        </p:spPr>
        <p:txBody>
          <a:bodyPr>
            <a:normAutofit/>
          </a:bodyPr>
          <a:lstStyle/>
          <a:p>
            <a:r>
              <a:rPr lang="en-US" sz="4800" b="1" u="sng" dirty="0" smtClean="0"/>
              <a:t>Web soil </a:t>
            </a:r>
            <a:r>
              <a:rPr lang="en-US" sz="4800" b="1" u="sng" dirty="0"/>
              <a:t>Survey: </a:t>
            </a:r>
            <a:r>
              <a:rPr lang="en-US" sz="2800" u="sng" dirty="0">
                <a:hlinkClick r:id="rId2"/>
              </a:rPr>
              <a:t>http://websoilsurvey.sc.egov.usda.gov/App/HomePage.htm</a:t>
            </a:r>
            <a:r>
              <a:rPr lang="en-US" dirty="0"/>
              <a:t/>
            </a:r>
            <a:br>
              <a:rPr lang="en-US" dirty="0"/>
            </a:br>
            <a:endParaRPr lang="en-US" dirty="0"/>
          </a:p>
        </p:txBody>
      </p:sp>
      <p:pic>
        <p:nvPicPr>
          <p:cNvPr id="5" name="Content Placeholder 4"/>
          <p:cNvPicPr>
            <a:picLocks noGrp="1"/>
          </p:cNvPicPr>
          <p:nvPr>
            <p:ph idx="1"/>
          </p:nvPr>
        </p:nvPicPr>
        <p:blipFill rotWithShape="1">
          <a:blip r:embed="rId3"/>
          <a:srcRect t="10043" r="1442" b="6197"/>
          <a:stretch/>
        </p:blipFill>
        <p:spPr bwMode="auto">
          <a:xfrm>
            <a:off x="2115841" y="0"/>
            <a:ext cx="6552298" cy="430053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507044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203" y="447177"/>
            <a:ext cx="8534400" cy="1507067"/>
          </a:xfrm>
        </p:spPr>
        <p:txBody>
          <a:bodyPr/>
          <a:lstStyle/>
          <a:p>
            <a:r>
              <a:rPr lang="en-US" b="1" u="sng" dirty="0" smtClean="0"/>
              <a:t>Wes Soil Survey</a:t>
            </a:r>
            <a:endParaRPr lang="en-US" b="1" u="sng" dirty="0"/>
          </a:p>
        </p:txBody>
      </p:sp>
      <p:sp>
        <p:nvSpPr>
          <p:cNvPr id="3" name="Content Placeholder 2"/>
          <p:cNvSpPr>
            <a:spLocks noGrp="1"/>
          </p:cNvSpPr>
          <p:nvPr>
            <p:ph idx="1"/>
          </p:nvPr>
        </p:nvSpPr>
        <p:spPr>
          <a:xfrm>
            <a:off x="600236" y="1567543"/>
            <a:ext cx="11230979" cy="4814251"/>
          </a:xfrm>
        </p:spPr>
        <p:txBody>
          <a:bodyPr>
            <a:normAutofit/>
          </a:bodyPr>
          <a:lstStyle/>
          <a:p>
            <a:r>
              <a:rPr lang="en-US" sz="3200" dirty="0">
                <a:solidFill>
                  <a:schemeClr val="accent1">
                    <a:lumMod val="50000"/>
                  </a:schemeClr>
                </a:solidFill>
              </a:rPr>
              <a:t>P</a:t>
            </a:r>
            <a:r>
              <a:rPr lang="en-US" sz="3200" dirty="0" smtClean="0">
                <a:solidFill>
                  <a:schemeClr val="accent1">
                    <a:lumMod val="50000"/>
                  </a:schemeClr>
                </a:solidFill>
              </a:rPr>
              <a:t>rovides </a:t>
            </a:r>
            <a:r>
              <a:rPr lang="en-US" sz="3200" dirty="0">
                <a:solidFill>
                  <a:schemeClr val="accent1">
                    <a:lumMod val="50000"/>
                  </a:schemeClr>
                </a:solidFill>
              </a:rPr>
              <a:t>soil data and information produced by the National Cooperative Soil Survey. It is operated by the USDA Natural Resources Conservation Service (NRCS) and provides access to the largest natural resource information system in the world</a:t>
            </a:r>
            <a:r>
              <a:rPr lang="en-US" sz="3200" dirty="0" smtClean="0">
                <a:solidFill>
                  <a:schemeClr val="accent1">
                    <a:lumMod val="50000"/>
                  </a:schemeClr>
                </a:solidFill>
              </a:rPr>
              <a:t>.</a:t>
            </a:r>
          </a:p>
          <a:p>
            <a:r>
              <a:rPr lang="en-US" sz="3200" dirty="0" smtClean="0">
                <a:solidFill>
                  <a:schemeClr val="accent1">
                    <a:lumMod val="50000"/>
                  </a:schemeClr>
                </a:solidFill>
              </a:rPr>
              <a:t>Information about soils such as soil type, drainage class, septic limitations and much, much more can be obtained from this site.</a:t>
            </a:r>
            <a:endParaRPr lang="en-US" sz="3200" dirty="0">
              <a:solidFill>
                <a:schemeClr val="accent1">
                  <a:lumMod val="50000"/>
                </a:schemeClr>
              </a:solidFill>
            </a:endParaRPr>
          </a:p>
        </p:txBody>
      </p:sp>
    </p:spTree>
    <p:extLst>
      <p:ext uri="{BB962C8B-B14F-4D97-AF65-F5344CB8AC3E}">
        <p14:creationId xmlns:p14="http://schemas.microsoft.com/office/powerpoint/2010/main" val="14797504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4170" y="4813903"/>
            <a:ext cx="11594875" cy="1507067"/>
          </a:xfrm>
        </p:spPr>
        <p:txBody>
          <a:bodyPr>
            <a:normAutofit fontScale="90000"/>
          </a:bodyPr>
          <a:lstStyle/>
          <a:p>
            <a:r>
              <a:rPr lang="en-US" b="1" u="sng" dirty="0"/>
              <a:t>Indiana Map: </a:t>
            </a:r>
            <a:r>
              <a:rPr lang="en-US" dirty="0" smtClean="0"/>
              <a:t/>
            </a:r>
            <a:br>
              <a:rPr lang="en-US" dirty="0" smtClean="0"/>
            </a:br>
            <a:r>
              <a:rPr lang="en-US" u="sng" dirty="0" smtClean="0">
                <a:hlinkClick r:id="rId2"/>
              </a:rPr>
              <a:t>http</a:t>
            </a:r>
            <a:r>
              <a:rPr lang="en-US" u="sng" dirty="0">
                <a:hlinkClick r:id="rId2"/>
              </a:rPr>
              <a:t>://indianamap.org/</a:t>
            </a:r>
            <a:r>
              <a:rPr lang="en-US" dirty="0"/>
              <a:t/>
            </a:r>
            <a:br>
              <a:rPr lang="en-US" dirty="0"/>
            </a:br>
            <a:endParaRPr lang="en-US" dirty="0"/>
          </a:p>
        </p:txBody>
      </p:sp>
      <p:pic>
        <p:nvPicPr>
          <p:cNvPr id="4" name="Content Placeholder 3"/>
          <p:cNvPicPr>
            <a:picLocks noGrp="1"/>
          </p:cNvPicPr>
          <p:nvPr>
            <p:ph idx="1"/>
          </p:nvPr>
        </p:nvPicPr>
        <p:blipFill rotWithShape="1">
          <a:blip r:embed="rId3"/>
          <a:srcRect t="9401" r="1603" b="6838"/>
          <a:stretch/>
        </p:blipFill>
        <p:spPr bwMode="auto">
          <a:xfrm>
            <a:off x="1912776" y="121298"/>
            <a:ext cx="6652726" cy="448733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542219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Indiana </a:t>
            </a:r>
            <a:r>
              <a:rPr lang="en-US" b="1" u="sng" dirty="0" smtClean="0"/>
              <a:t>Map</a:t>
            </a:r>
            <a:endParaRPr lang="en-US" i="1" dirty="0"/>
          </a:p>
        </p:txBody>
      </p:sp>
      <p:pic>
        <p:nvPicPr>
          <p:cNvPr id="4" name="Content Placeholder 3"/>
          <p:cNvPicPr>
            <a:picLocks noGrp="1"/>
          </p:cNvPicPr>
          <p:nvPr>
            <p:ph idx="1"/>
          </p:nvPr>
        </p:nvPicPr>
        <p:blipFill rotWithShape="1">
          <a:blip r:embed="rId2"/>
          <a:srcRect l="1" t="9402" r="-641" b="7265"/>
          <a:stretch/>
        </p:blipFill>
        <p:spPr bwMode="auto">
          <a:xfrm>
            <a:off x="2050434" y="158620"/>
            <a:ext cx="6300463" cy="422589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758018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7117" y="372532"/>
            <a:ext cx="8534400" cy="1507067"/>
          </a:xfrm>
        </p:spPr>
        <p:txBody>
          <a:bodyPr/>
          <a:lstStyle/>
          <a:p>
            <a:r>
              <a:rPr lang="en-US" b="1" u="sng" dirty="0"/>
              <a:t>Indiana Map:</a:t>
            </a:r>
            <a:endParaRPr lang="en-US" dirty="0"/>
          </a:p>
        </p:txBody>
      </p:sp>
      <p:sp>
        <p:nvSpPr>
          <p:cNvPr id="3" name="Content Placeholder 2"/>
          <p:cNvSpPr>
            <a:spLocks noGrp="1"/>
          </p:cNvSpPr>
          <p:nvPr>
            <p:ph idx="1"/>
          </p:nvPr>
        </p:nvSpPr>
        <p:spPr>
          <a:xfrm>
            <a:off x="737117" y="1446246"/>
            <a:ext cx="8528147" cy="4329058"/>
          </a:xfrm>
        </p:spPr>
        <p:txBody>
          <a:bodyPr>
            <a:normAutofit/>
          </a:bodyPr>
          <a:lstStyle/>
          <a:p>
            <a:r>
              <a:rPr lang="en-US" sz="3200" dirty="0">
                <a:solidFill>
                  <a:schemeClr val="accent1">
                    <a:lumMod val="50000"/>
                  </a:schemeClr>
                </a:solidFill>
              </a:rPr>
              <a:t>T</a:t>
            </a:r>
            <a:r>
              <a:rPr lang="en-US" sz="3200" dirty="0" smtClean="0">
                <a:solidFill>
                  <a:schemeClr val="accent1">
                    <a:lumMod val="50000"/>
                  </a:schemeClr>
                </a:solidFill>
              </a:rPr>
              <a:t>he </a:t>
            </a:r>
            <a:r>
              <a:rPr lang="en-US" sz="3200" dirty="0">
                <a:solidFill>
                  <a:schemeClr val="accent1">
                    <a:lumMod val="50000"/>
                  </a:schemeClr>
                </a:solidFill>
              </a:rPr>
              <a:t>largest publicly available collection of Indiana geographic information system (GIS) map data. It is made possible by an alliance of partners from federal, state, local organizations and agencies, and universities. </a:t>
            </a:r>
            <a:endParaRPr lang="en-US" sz="3200" dirty="0"/>
          </a:p>
        </p:txBody>
      </p:sp>
    </p:spTree>
    <p:extLst>
      <p:ext uri="{BB962C8B-B14F-4D97-AF65-F5344CB8AC3E}">
        <p14:creationId xmlns:p14="http://schemas.microsoft.com/office/powerpoint/2010/main" val="15511706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4212" y="685800"/>
            <a:ext cx="10783110" cy="5369767"/>
          </a:xfrm>
        </p:spPr>
        <p:txBody>
          <a:bodyPr>
            <a:normAutofit/>
          </a:bodyPr>
          <a:lstStyle/>
          <a:p>
            <a:pPr marL="0" indent="0">
              <a:buNone/>
            </a:pPr>
            <a:r>
              <a:rPr lang="en-US" sz="3200" b="1" dirty="0">
                <a:solidFill>
                  <a:schemeClr val="accent1">
                    <a:lumMod val="50000"/>
                  </a:schemeClr>
                </a:solidFill>
              </a:rPr>
              <a:t>Using </a:t>
            </a:r>
            <a:r>
              <a:rPr lang="en-US" sz="3200" b="1" dirty="0" err="1" smtClean="0">
                <a:solidFill>
                  <a:schemeClr val="accent1">
                    <a:lumMod val="50000"/>
                  </a:schemeClr>
                </a:solidFill>
              </a:rPr>
              <a:t>IndianaMAP</a:t>
            </a:r>
            <a:r>
              <a:rPr lang="en-US" sz="3200" b="1" dirty="0" smtClean="0">
                <a:solidFill>
                  <a:schemeClr val="accent1">
                    <a:lumMod val="50000"/>
                  </a:schemeClr>
                </a:solidFill>
              </a:rPr>
              <a:t>, </a:t>
            </a:r>
            <a:r>
              <a:rPr lang="en-US" sz="3200" b="1" dirty="0">
                <a:solidFill>
                  <a:schemeClr val="accent1">
                    <a:lumMod val="50000"/>
                  </a:schemeClr>
                </a:solidFill>
              </a:rPr>
              <a:t>you can:</a:t>
            </a:r>
          </a:p>
          <a:p>
            <a:pPr lvl="0"/>
            <a:r>
              <a:rPr lang="en-US" sz="2800" dirty="0">
                <a:solidFill>
                  <a:schemeClr val="accent1">
                    <a:lumMod val="50000"/>
                  </a:schemeClr>
                </a:solidFill>
              </a:rPr>
              <a:t>Access easy-to-use interactive web maps from a computer or mobile device</a:t>
            </a:r>
          </a:p>
          <a:p>
            <a:pPr lvl="0"/>
            <a:r>
              <a:rPr lang="en-US" sz="2800" dirty="0">
                <a:solidFill>
                  <a:schemeClr val="accent1">
                    <a:lumMod val="50000"/>
                  </a:schemeClr>
                </a:solidFill>
              </a:rPr>
              <a:t>Select from a gallery of predefined maps to view or customize</a:t>
            </a:r>
          </a:p>
          <a:p>
            <a:pPr lvl="0"/>
            <a:r>
              <a:rPr lang="en-US" sz="2800" dirty="0">
                <a:solidFill>
                  <a:schemeClr val="accent1">
                    <a:lumMod val="50000"/>
                  </a:schemeClr>
                </a:solidFill>
              </a:rPr>
              <a:t>Download free GIS data and metadata </a:t>
            </a:r>
          </a:p>
          <a:p>
            <a:pPr lvl="0"/>
            <a:r>
              <a:rPr lang="en-US" sz="2800" dirty="0">
                <a:solidFill>
                  <a:schemeClr val="accent1">
                    <a:lumMod val="50000"/>
                  </a:schemeClr>
                </a:solidFill>
              </a:rPr>
              <a:t>Learn about </a:t>
            </a:r>
            <a:r>
              <a:rPr lang="en-US" sz="2800" dirty="0" err="1">
                <a:solidFill>
                  <a:schemeClr val="accent1">
                    <a:lumMod val="50000"/>
                  </a:schemeClr>
                </a:solidFill>
              </a:rPr>
              <a:t>IndianaMap</a:t>
            </a:r>
            <a:r>
              <a:rPr lang="en-US" sz="2800" dirty="0">
                <a:solidFill>
                  <a:schemeClr val="accent1">
                    <a:lumMod val="50000"/>
                  </a:schemeClr>
                </a:solidFill>
              </a:rPr>
              <a:t> GIS projects, initiatives, and news”</a:t>
            </a:r>
          </a:p>
          <a:p>
            <a:endParaRPr lang="en-US" sz="2400" dirty="0"/>
          </a:p>
          <a:p>
            <a:endParaRPr lang="en-US" sz="2400" dirty="0"/>
          </a:p>
        </p:txBody>
      </p:sp>
    </p:spTree>
    <p:extLst>
      <p:ext uri="{BB962C8B-B14F-4D97-AF65-F5344CB8AC3E}">
        <p14:creationId xmlns:p14="http://schemas.microsoft.com/office/powerpoint/2010/main" val="6591734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3298" y="368386"/>
            <a:ext cx="8534400" cy="1507067"/>
          </a:xfrm>
        </p:spPr>
        <p:txBody>
          <a:bodyPr/>
          <a:lstStyle/>
          <a:p>
            <a:r>
              <a:rPr lang="en-US" b="1" u="sng" dirty="0"/>
              <a:t>Indiana </a:t>
            </a:r>
            <a:r>
              <a:rPr lang="en-US" b="1" u="sng" dirty="0" smtClean="0"/>
              <a:t>Map layer gallery:</a:t>
            </a:r>
            <a:endParaRPr lang="en-US" dirty="0"/>
          </a:p>
        </p:txBody>
      </p:sp>
      <p:sp>
        <p:nvSpPr>
          <p:cNvPr id="3" name="Content Placeholder 2"/>
          <p:cNvSpPr>
            <a:spLocks noGrp="1"/>
          </p:cNvSpPr>
          <p:nvPr>
            <p:ph idx="1"/>
          </p:nvPr>
        </p:nvSpPr>
        <p:spPr>
          <a:xfrm>
            <a:off x="345232" y="1875453"/>
            <a:ext cx="11417559" cy="4310397"/>
          </a:xfrm>
        </p:spPr>
        <p:txBody>
          <a:bodyPr>
            <a:normAutofit/>
          </a:bodyPr>
          <a:lstStyle/>
          <a:p>
            <a:r>
              <a:rPr lang="en-US" sz="2800" dirty="0">
                <a:solidFill>
                  <a:schemeClr val="accent1">
                    <a:lumMod val="50000"/>
                  </a:schemeClr>
                </a:solidFill>
              </a:rPr>
              <a:t>Demographics: Census, Race/Ethnicity, Population</a:t>
            </a:r>
          </a:p>
          <a:p>
            <a:r>
              <a:rPr lang="en-US" sz="2800" dirty="0">
                <a:solidFill>
                  <a:schemeClr val="accent1">
                    <a:lumMod val="50000"/>
                  </a:schemeClr>
                </a:solidFill>
              </a:rPr>
              <a:t>Environment: Agribusiness, Agriculture, Crops (NASS), Ecology, Land Cover, Managed Lands, Monitoring, Remediation, Soils, Storage Tanks, Waste, Wind</a:t>
            </a:r>
          </a:p>
          <a:p>
            <a:r>
              <a:rPr lang="en-US" sz="2800" dirty="0">
                <a:solidFill>
                  <a:schemeClr val="accent1">
                    <a:lumMod val="50000"/>
                  </a:schemeClr>
                </a:solidFill>
              </a:rPr>
              <a:t>Geology: Bedrock, Coal, Glacial, Industrial Minerals, Surficial, Petroleum, Physiography, Seismic, Silurian</a:t>
            </a:r>
          </a:p>
          <a:p>
            <a:endParaRPr lang="en-US" dirty="0"/>
          </a:p>
        </p:txBody>
      </p:sp>
    </p:spTree>
    <p:extLst>
      <p:ext uri="{BB962C8B-B14F-4D97-AF65-F5344CB8AC3E}">
        <p14:creationId xmlns:p14="http://schemas.microsoft.com/office/powerpoint/2010/main" val="37298545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2832" y="242596"/>
            <a:ext cx="9383519" cy="1507067"/>
          </a:xfrm>
        </p:spPr>
        <p:txBody>
          <a:bodyPr/>
          <a:lstStyle/>
          <a:p>
            <a:r>
              <a:rPr lang="en-US" b="1" u="sng" dirty="0" smtClean="0"/>
              <a:t>Indiana map layer gallery cont’d:</a:t>
            </a:r>
            <a:endParaRPr lang="en-US" b="1" u="sng" dirty="0"/>
          </a:p>
        </p:txBody>
      </p:sp>
      <p:sp>
        <p:nvSpPr>
          <p:cNvPr id="3" name="Content Placeholder 2"/>
          <p:cNvSpPr>
            <a:spLocks noGrp="1"/>
          </p:cNvSpPr>
          <p:nvPr>
            <p:ph idx="1"/>
          </p:nvPr>
        </p:nvSpPr>
        <p:spPr>
          <a:xfrm>
            <a:off x="749527" y="2010747"/>
            <a:ext cx="8534400" cy="4623318"/>
          </a:xfrm>
        </p:spPr>
        <p:txBody>
          <a:bodyPr>
            <a:normAutofit fontScale="92500" lnSpcReduction="20000"/>
          </a:bodyPr>
          <a:lstStyle/>
          <a:p>
            <a:r>
              <a:rPr lang="en-US" sz="2400" dirty="0">
                <a:solidFill>
                  <a:schemeClr val="accent1">
                    <a:lumMod val="50000"/>
                  </a:schemeClr>
                </a:solidFill>
              </a:rPr>
              <a:t>Government: Boundaries, Congress, General Assembly, Local Boundaries, Voting</a:t>
            </a:r>
          </a:p>
          <a:p>
            <a:r>
              <a:rPr lang="en-US" sz="2400" dirty="0">
                <a:solidFill>
                  <a:schemeClr val="accent1">
                    <a:lumMod val="50000"/>
                  </a:schemeClr>
                </a:solidFill>
              </a:rPr>
              <a:t>Hydrology: Aquifers, Canals, Floodplains, </a:t>
            </a:r>
            <a:r>
              <a:rPr lang="en-US" sz="2400" dirty="0" err="1">
                <a:solidFill>
                  <a:schemeClr val="accent1">
                    <a:lumMod val="50000"/>
                  </a:schemeClr>
                </a:solidFill>
              </a:rPr>
              <a:t>Hydrogeologic</a:t>
            </a:r>
            <a:r>
              <a:rPr lang="en-US" sz="2400" dirty="0">
                <a:solidFill>
                  <a:schemeClr val="accent1">
                    <a:lumMod val="50000"/>
                  </a:schemeClr>
                </a:solidFill>
              </a:rPr>
              <a:t>, Karst, Monitoring, Water Bodies, Water Quality, Water Wells, Watersheds, Wetlands</a:t>
            </a:r>
          </a:p>
          <a:p>
            <a:r>
              <a:rPr lang="en-US" sz="2400" dirty="0">
                <a:solidFill>
                  <a:schemeClr val="accent1">
                    <a:lumMod val="50000"/>
                  </a:schemeClr>
                </a:solidFill>
              </a:rPr>
              <a:t>Imagery: 2011-2013 </a:t>
            </a:r>
            <a:r>
              <a:rPr lang="en-US" sz="2400" dirty="0" err="1">
                <a:solidFill>
                  <a:schemeClr val="accent1">
                    <a:lumMod val="50000"/>
                  </a:schemeClr>
                </a:solidFill>
              </a:rPr>
              <a:t>Orthophotos</a:t>
            </a:r>
            <a:r>
              <a:rPr lang="en-US" sz="2400" dirty="0">
                <a:solidFill>
                  <a:schemeClr val="accent1">
                    <a:lumMod val="50000"/>
                  </a:schemeClr>
                </a:solidFill>
              </a:rPr>
              <a:t>, Best Available, 2005 Imagery, NAIP, DOQQ 1998-1999, Topo</a:t>
            </a:r>
          </a:p>
          <a:p>
            <a:r>
              <a:rPr lang="en-US" sz="2400" dirty="0">
                <a:solidFill>
                  <a:schemeClr val="accent1">
                    <a:lumMod val="50000"/>
                  </a:schemeClr>
                </a:solidFill>
              </a:rPr>
              <a:t>Infrastructure: Airports, Bridges, Communications, Critical Facilities, Dams, Energy, Facilities, Interstates, Railroads, Recreation, Schools, Streets</a:t>
            </a:r>
          </a:p>
          <a:p>
            <a:r>
              <a:rPr lang="en-US" sz="2400" dirty="0">
                <a:solidFill>
                  <a:schemeClr val="accent1">
                    <a:lumMod val="50000"/>
                  </a:schemeClr>
                </a:solidFill>
              </a:rPr>
              <a:t>Reference: Benchmarks, Elevation/LiDAR, Land Parcels, National Grid, Places, PLSS, Quadrangle, Time Zones, Zip Codes</a:t>
            </a:r>
          </a:p>
          <a:p>
            <a:endParaRPr lang="en-US" dirty="0"/>
          </a:p>
        </p:txBody>
      </p:sp>
    </p:spTree>
    <p:extLst>
      <p:ext uri="{BB962C8B-B14F-4D97-AF65-F5344CB8AC3E}">
        <p14:creationId xmlns:p14="http://schemas.microsoft.com/office/powerpoint/2010/main" val="533408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references</a:t>
            </a:r>
            <a:endParaRPr lang="en-US" b="1" u="sng" dirty="0"/>
          </a:p>
        </p:txBody>
      </p:sp>
      <p:sp>
        <p:nvSpPr>
          <p:cNvPr id="3" name="Content Placeholder 2"/>
          <p:cNvSpPr>
            <a:spLocks noGrp="1"/>
          </p:cNvSpPr>
          <p:nvPr>
            <p:ph idx="1"/>
          </p:nvPr>
        </p:nvSpPr>
        <p:spPr>
          <a:xfrm>
            <a:off x="684212" y="685800"/>
            <a:ext cx="8534400" cy="4063482"/>
          </a:xfrm>
        </p:spPr>
        <p:txBody>
          <a:bodyPr>
            <a:normAutofit lnSpcReduction="10000"/>
          </a:bodyPr>
          <a:lstStyle/>
          <a:p>
            <a:r>
              <a:rPr lang="en-US" i="1" dirty="0">
                <a:solidFill>
                  <a:schemeClr val="accent1">
                    <a:lumMod val="50000"/>
                  </a:schemeClr>
                </a:solidFill>
              </a:rPr>
              <a:t>Indiana Finder Tools</a:t>
            </a:r>
            <a:r>
              <a:rPr lang="en-US" dirty="0">
                <a:solidFill>
                  <a:schemeClr val="accent1">
                    <a:lumMod val="50000"/>
                  </a:schemeClr>
                </a:solidFill>
              </a:rPr>
              <a:t>. Retrieved May 13, 2015 from http://inwater.agriculture.purdue.edu /</a:t>
            </a:r>
            <a:r>
              <a:rPr lang="en-US" dirty="0" err="1">
                <a:solidFill>
                  <a:schemeClr val="accent1">
                    <a:lumMod val="50000"/>
                  </a:schemeClr>
                </a:solidFill>
              </a:rPr>
              <a:t>hucgroup</a:t>
            </a:r>
            <a:r>
              <a:rPr lang="en-US" dirty="0">
                <a:solidFill>
                  <a:schemeClr val="accent1">
                    <a:lumMod val="50000"/>
                  </a:schemeClr>
                </a:solidFill>
              </a:rPr>
              <a:t>/. </a:t>
            </a:r>
          </a:p>
          <a:p>
            <a:r>
              <a:rPr lang="en-US" dirty="0">
                <a:solidFill>
                  <a:schemeClr val="accent1">
                    <a:lumMod val="50000"/>
                  </a:schemeClr>
                </a:solidFill>
              </a:rPr>
              <a:t>Indiana Geological Survey. </a:t>
            </a:r>
            <a:r>
              <a:rPr lang="en-US" i="1" dirty="0" err="1">
                <a:solidFill>
                  <a:schemeClr val="accent1">
                    <a:lumMod val="50000"/>
                  </a:schemeClr>
                </a:solidFill>
              </a:rPr>
              <a:t>IndianaMAP</a:t>
            </a:r>
            <a:r>
              <a:rPr lang="en-US" i="1" dirty="0">
                <a:solidFill>
                  <a:schemeClr val="accent1">
                    <a:lumMod val="50000"/>
                  </a:schemeClr>
                </a:solidFill>
              </a:rPr>
              <a:t>. </a:t>
            </a:r>
            <a:r>
              <a:rPr lang="en-US" dirty="0">
                <a:solidFill>
                  <a:schemeClr val="accent1">
                    <a:lumMod val="50000"/>
                  </a:schemeClr>
                </a:solidFill>
              </a:rPr>
              <a:t>Retrieved May 15, 2015 from http://www.indianamap .org/.</a:t>
            </a:r>
          </a:p>
          <a:p>
            <a:r>
              <a:rPr lang="en-US" i="1" dirty="0">
                <a:solidFill>
                  <a:schemeClr val="accent1">
                    <a:lumMod val="50000"/>
                  </a:schemeClr>
                </a:solidFill>
              </a:rPr>
              <a:t>Indiana Water Monitoring Inventory</a:t>
            </a:r>
            <a:r>
              <a:rPr lang="en-US" dirty="0">
                <a:solidFill>
                  <a:schemeClr val="accent1">
                    <a:lumMod val="50000"/>
                  </a:schemeClr>
                </a:solidFill>
              </a:rPr>
              <a:t>. Retrieved May 13, 2015 from http://inwater.agriculture. purdue.edu/monitoring/</a:t>
            </a:r>
            <a:r>
              <a:rPr lang="en-US" u="sng" dirty="0">
                <a:solidFill>
                  <a:schemeClr val="accent1">
                    <a:lumMod val="50000"/>
                  </a:schemeClr>
                </a:solidFill>
              </a:rPr>
              <a:t>. </a:t>
            </a:r>
            <a:endParaRPr lang="en-US" dirty="0">
              <a:solidFill>
                <a:schemeClr val="accent1">
                  <a:lumMod val="50000"/>
                </a:schemeClr>
              </a:solidFill>
            </a:endParaRPr>
          </a:p>
          <a:p>
            <a:r>
              <a:rPr lang="en-US" u="sng" dirty="0">
                <a:solidFill>
                  <a:schemeClr val="accent1">
                    <a:lumMod val="50000"/>
                  </a:schemeClr>
                </a:solidFill>
              </a:rPr>
              <a:t>United States Department of Agriculture. </a:t>
            </a:r>
            <a:r>
              <a:rPr lang="en-US" i="1" u="sng" dirty="0">
                <a:solidFill>
                  <a:schemeClr val="accent1">
                    <a:lumMod val="50000"/>
                  </a:schemeClr>
                </a:solidFill>
              </a:rPr>
              <a:t>Web Soil Survey. </a:t>
            </a:r>
            <a:r>
              <a:rPr lang="en-US" u="sng" dirty="0">
                <a:solidFill>
                  <a:schemeClr val="accent1">
                    <a:lumMod val="50000"/>
                  </a:schemeClr>
                </a:solidFill>
              </a:rPr>
              <a:t>Retrieved May 15, 2015 from http://websoilsurvey.sc.egov.usda.gov/App/HomePage.htm</a:t>
            </a:r>
            <a:endParaRPr lang="en-US" dirty="0">
              <a:solidFill>
                <a:schemeClr val="accent1">
                  <a:lumMod val="50000"/>
                </a:schemeClr>
              </a:solidFill>
            </a:endParaRPr>
          </a:p>
          <a:p>
            <a:r>
              <a:rPr lang="en-US" dirty="0">
                <a:solidFill>
                  <a:schemeClr val="accent1">
                    <a:lumMod val="50000"/>
                  </a:schemeClr>
                </a:solidFill>
              </a:rPr>
              <a:t>U.S. Fish and Wildlife Service. </a:t>
            </a:r>
            <a:r>
              <a:rPr lang="en-US" i="1" dirty="0">
                <a:solidFill>
                  <a:schemeClr val="accent1">
                    <a:lumMod val="50000"/>
                  </a:schemeClr>
                </a:solidFill>
              </a:rPr>
              <a:t>National Wetlands Inventory</a:t>
            </a:r>
            <a:r>
              <a:rPr lang="en-US" dirty="0">
                <a:solidFill>
                  <a:schemeClr val="accent1">
                    <a:lumMod val="50000"/>
                  </a:schemeClr>
                </a:solidFill>
              </a:rPr>
              <a:t>. Retrieved May 12, 2015 from http://www .fws.gov/wetlands/.</a:t>
            </a:r>
          </a:p>
          <a:p>
            <a:endParaRPr lang="en-US" dirty="0"/>
          </a:p>
        </p:txBody>
      </p:sp>
    </p:spTree>
    <p:extLst>
      <p:ext uri="{BB962C8B-B14F-4D97-AF65-F5344CB8AC3E}">
        <p14:creationId xmlns:p14="http://schemas.microsoft.com/office/powerpoint/2010/main" val="37459252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897879"/>
            <a:ext cx="11174996" cy="1960121"/>
          </a:xfrm>
        </p:spPr>
        <p:txBody>
          <a:bodyPr>
            <a:normAutofit fontScale="90000"/>
          </a:bodyPr>
          <a:lstStyle/>
          <a:p>
            <a:r>
              <a:rPr lang="en-US" b="1" u="sng" dirty="0" smtClean="0"/>
              <a:t>U.S. Fish and wildlife services national wetland inventory</a:t>
            </a:r>
            <a:r>
              <a:rPr lang="en-US" dirty="0" smtClean="0"/>
              <a:t/>
            </a:r>
            <a:br>
              <a:rPr lang="en-US" dirty="0" smtClean="0"/>
            </a:br>
            <a:r>
              <a:rPr lang="en-US" u="sng" dirty="0">
                <a:hlinkClick r:id="rId2"/>
              </a:rPr>
              <a:t>http://www.fws.gov/wetlands/Data/Mapper.html</a:t>
            </a:r>
            <a:endParaRPr lang="en-US" dirty="0"/>
          </a:p>
        </p:txBody>
      </p:sp>
      <p:pic>
        <p:nvPicPr>
          <p:cNvPr id="4" name="Content Placeholder 3"/>
          <p:cNvPicPr>
            <a:picLocks noGrp="1"/>
          </p:cNvPicPr>
          <p:nvPr>
            <p:ph idx="1"/>
          </p:nvPr>
        </p:nvPicPr>
        <p:blipFill rotWithShape="1">
          <a:blip r:embed="rId3"/>
          <a:srcRect t="10257" r="2564" b="8332"/>
          <a:stretch/>
        </p:blipFill>
        <p:spPr bwMode="auto">
          <a:xfrm>
            <a:off x="1848983" y="102638"/>
            <a:ext cx="6204858" cy="430053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59841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574" y="363201"/>
            <a:ext cx="8534400" cy="1507067"/>
          </a:xfrm>
        </p:spPr>
        <p:txBody>
          <a:bodyPr/>
          <a:lstStyle/>
          <a:p>
            <a:r>
              <a:rPr lang="en-US" b="1" u="sng" dirty="0" smtClean="0"/>
              <a:t>U.S. Fish and Wildlife wetland inventory</a:t>
            </a:r>
            <a:endParaRPr lang="en-US" b="1" u="sng" dirty="0"/>
          </a:p>
        </p:txBody>
      </p:sp>
      <p:sp>
        <p:nvSpPr>
          <p:cNvPr id="3" name="Content Placeholder 2"/>
          <p:cNvSpPr>
            <a:spLocks noGrp="1"/>
          </p:cNvSpPr>
          <p:nvPr>
            <p:ph idx="1"/>
          </p:nvPr>
        </p:nvSpPr>
        <p:spPr>
          <a:xfrm>
            <a:off x="422955" y="1996751"/>
            <a:ext cx="11016376" cy="4189099"/>
          </a:xfrm>
        </p:spPr>
        <p:txBody>
          <a:bodyPr/>
          <a:lstStyle/>
          <a:p>
            <a:r>
              <a:rPr lang="en-US" sz="3600" dirty="0">
                <a:solidFill>
                  <a:schemeClr val="accent1">
                    <a:lumMod val="50000"/>
                  </a:schemeClr>
                </a:solidFill>
              </a:rPr>
              <a:t>The Wetlands Mapper integrates digital map data with other resource information to produce timely and relevant management and decision support tools.</a:t>
            </a:r>
          </a:p>
          <a:p>
            <a:endParaRPr lang="en-US" dirty="0"/>
          </a:p>
        </p:txBody>
      </p:sp>
    </p:spTree>
    <p:extLst>
      <p:ext uri="{BB962C8B-B14F-4D97-AF65-F5344CB8AC3E}">
        <p14:creationId xmlns:p14="http://schemas.microsoft.com/office/powerpoint/2010/main" val="41647490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889" y="195250"/>
            <a:ext cx="9476825" cy="1507067"/>
          </a:xfrm>
        </p:spPr>
        <p:txBody>
          <a:bodyPr/>
          <a:lstStyle/>
          <a:p>
            <a:r>
              <a:rPr lang="en-US" b="1" u="sng" dirty="0"/>
              <a:t>U.S. Fish and wildlife services national wetland </a:t>
            </a:r>
            <a:r>
              <a:rPr lang="en-US" b="1" u="sng" dirty="0" smtClean="0"/>
              <a:t>inventory-Terms</a:t>
            </a:r>
            <a:endParaRPr lang="en-US" b="1" dirty="0"/>
          </a:p>
        </p:txBody>
      </p:sp>
      <p:sp>
        <p:nvSpPr>
          <p:cNvPr id="3" name="Content Placeholder 2"/>
          <p:cNvSpPr>
            <a:spLocks noGrp="1"/>
          </p:cNvSpPr>
          <p:nvPr>
            <p:ph idx="1"/>
          </p:nvPr>
        </p:nvSpPr>
        <p:spPr>
          <a:xfrm>
            <a:off x="917477" y="1954764"/>
            <a:ext cx="8534400" cy="4511351"/>
          </a:xfrm>
        </p:spPr>
        <p:txBody>
          <a:bodyPr>
            <a:normAutofit/>
          </a:bodyPr>
          <a:lstStyle/>
          <a:p>
            <a:r>
              <a:rPr lang="en-US" sz="2800" dirty="0">
                <a:solidFill>
                  <a:schemeClr val="accent1">
                    <a:lumMod val="50000"/>
                  </a:schemeClr>
                </a:solidFill>
              </a:rPr>
              <a:t>Estuarine and Marine Deepwater-Open water estuary, bay, sound, open ocean</a:t>
            </a:r>
          </a:p>
          <a:p>
            <a:r>
              <a:rPr lang="en-US" sz="2800" dirty="0">
                <a:solidFill>
                  <a:schemeClr val="accent1">
                    <a:lumMod val="50000"/>
                  </a:schemeClr>
                </a:solidFill>
              </a:rPr>
              <a:t>Estuarine and Marine Wetland- Vegetated and non-vegetated brackish and saltwater marsh, shrubs, beach, bar, shoal or flat</a:t>
            </a:r>
          </a:p>
          <a:p>
            <a:r>
              <a:rPr lang="en-US" sz="2800" dirty="0">
                <a:solidFill>
                  <a:schemeClr val="accent1">
                    <a:lumMod val="50000"/>
                  </a:schemeClr>
                </a:solidFill>
              </a:rPr>
              <a:t>Freshwater Emergent Wetland- Herbaceous march, fen, swale and wet meadow,</a:t>
            </a:r>
          </a:p>
          <a:p>
            <a:endParaRPr lang="en-US" dirty="0"/>
          </a:p>
        </p:txBody>
      </p:sp>
    </p:spTree>
    <p:extLst>
      <p:ext uri="{BB962C8B-B14F-4D97-AF65-F5344CB8AC3E}">
        <p14:creationId xmlns:p14="http://schemas.microsoft.com/office/powerpoint/2010/main" val="5967077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1264" y="409854"/>
            <a:ext cx="10173543" cy="1507067"/>
          </a:xfrm>
        </p:spPr>
        <p:txBody>
          <a:bodyPr>
            <a:normAutofit/>
          </a:bodyPr>
          <a:lstStyle/>
          <a:p>
            <a:r>
              <a:rPr lang="en-US" b="1" u="sng" dirty="0"/>
              <a:t>U.S. Fish and wildlife services national wetland </a:t>
            </a:r>
            <a:r>
              <a:rPr lang="en-US" b="1" u="sng" dirty="0" smtClean="0"/>
              <a:t>inventory-Terms cont’d</a:t>
            </a:r>
            <a:endParaRPr lang="en-US" b="1" dirty="0"/>
          </a:p>
        </p:txBody>
      </p:sp>
      <p:sp>
        <p:nvSpPr>
          <p:cNvPr id="3" name="Content Placeholder 2"/>
          <p:cNvSpPr>
            <a:spLocks noGrp="1"/>
          </p:cNvSpPr>
          <p:nvPr>
            <p:ph idx="1"/>
          </p:nvPr>
        </p:nvSpPr>
        <p:spPr>
          <a:xfrm>
            <a:off x="597159" y="1916921"/>
            <a:ext cx="10123713" cy="4791789"/>
          </a:xfrm>
        </p:spPr>
        <p:txBody>
          <a:bodyPr>
            <a:normAutofit/>
          </a:bodyPr>
          <a:lstStyle/>
          <a:p>
            <a:r>
              <a:rPr lang="en-US" sz="2800" dirty="0">
                <a:solidFill>
                  <a:schemeClr val="accent1">
                    <a:lumMod val="50000"/>
                  </a:schemeClr>
                </a:solidFill>
              </a:rPr>
              <a:t>Freshwater Forested/Shrub Wetland-Forested swamp or wetland shrub, bog, or wetland</a:t>
            </a:r>
          </a:p>
          <a:p>
            <a:r>
              <a:rPr lang="en-US" sz="2800" dirty="0">
                <a:solidFill>
                  <a:schemeClr val="accent1">
                    <a:lumMod val="50000"/>
                  </a:schemeClr>
                </a:solidFill>
              </a:rPr>
              <a:t>Freshwater Pond-Pond</a:t>
            </a:r>
          </a:p>
          <a:p>
            <a:r>
              <a:rPr lang="en-US" sz="2800" dirty="0">
                <a:solidFill>
                  <a:schemeClr val="accent1">
                    <a:lumMod val="50000"/>
                  </a:schemeClr>
                </a:solidFill>
              </a:rPr>
              <a:t>Lake-Lake or reservoir basin</a:t>
            </a:r>
          </a:p>
          <a:p>
            <a:r>
              <a:rPr lang="en-US" sz="2800" dirty="0">
                <a:solidFill>
                  <a:schemeClr val="accent1">
                    <a:lumMod val="50000"/>
                  </a:schemeClr>
                </a:solidFill>
              </a:rPr>
              <a:t>Other- Farmed wetland, saline seep, and other miscellaneous wetland</a:t>
            </a:r>
          </a:p>
          <a:p>
            <a:r>
              <a:rPr lang="en-US" sz="2800" dirty="0">
                <a:solidFill>
                  <a:schemeClr val="accent1">
                    <a:lumMod val="50000"/>
                  </a:schemeClr>
                </a:solidFill>
              </a:rPr>
              <a:t>Riverine- River or stream channel </a:t>
            </a:r>
          </a:p>
          <a:p>
            <a:endParaRPr lang="en-US" dirty="0"/>
          </a:p>
        </p:txBody>
      </p:sp>
    </p:spTree>
    <p:extLst>
      <p:ext uri="{BB962C8B-B14F-4D97-AF65-F5344CB8AC3E}">
        <p14:creationId xmlns:p14="http://schemas.microsoft.com/office/powerpoint/2010/main" val="3316885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50933"/>
            <a:ext cx="11507788" cy="1507067"/>
          </a:xfrm>
        </p:spPr>
        <p:txBody>
          <a:bodyPr>
            <a:normAutofit fontScale="90000"/>
          </a:bodyPr>
          <a:lstStyle/>
          <a:p>
            <a:r>
              <a:rPr lang="en-US" b="1" u="sng" dirty="0" smtClean="0"/>
              <a:t>Indiana Watershed group Finder</a:t>
            </a:r>
            <a:br>
              <a:rPr lang="en-US" b="1" u="sng" dirty="0" smtClean="0"/>
            </a:br>
            <a:r>
              <a:rPr lang="en-US" u="sng" dirty="0">
                <a:hlinkClick r:id="rId2"/>
              </a:rPr>
              <a:t>http://inwater.agriculture.purdue.edu/huc_group/</a:t>
            </a:r>
            <a:endParaRPr lang="en-US" dirty="0"/>
          </a:p>
        </p:txBody>
      </p:sp>
      <p:pic>
        <p:nvPicPr>
          <p:cNvPr id="4" name="Content Placeholder 3"/>
          <p:cNvPicPr>
            <a:picLocks noGrp="1"/>
          </p:cNvPicPr>
          <p:nvPr>
            <p:ph idx="1"/>
          </p:nvPr>
        </p:nvPicPr>
        <p:blipFill rotWithShape="1">
          <a:blip r:embed="rId3">
            <a:extLst>
              <a:ext uri="{28A0092B-C50C-407E-A947-70E740481C1C}">
                <a14:useLocalDpi xmlns:a14="http://schemas.microsoft.com/office/drawing/2010/main" val="0"/>
              </a:ext>
            </a:extLst>
          </a:blip>
          <a:srcRect l="1" t="10257" r="962" b="7692"/>
          <a:stretch/>
        </p:blipFill>
        <p:spPr bwMode="auto">
          <a:xfrm>
            <a:off x="1912776" y="233265"/>
            <a:ext cx="6018244" cy="406727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184797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3102" y="381862"/>
            <a:ext cx="9227943" cy="1507067"/>
          </a:xfrm>
        </p:spPr>
        <p:txBody>
          <a:bodyPr/>
          <a:lstStyle/>
          <a:p>
            <a:r>
              <a:rPr lang="en-US" b="1" u="sng" dirty="0"/>
              <a:t>Indiana Watershed group Finder</a:t>
            </a:r>
            <a:endParaRPr lang="en-US" b="1" dirty="0"/>
          </a:p>
        </p:txBody>
      </p:sp>
      <p:sp>
        <p:nvSpPr>
          <p:cNvPr id="3" name="Content Placeholder 2"/>
          <p:cNvSpPr>
            <a:spLocks noGrp="1"/>
          </p:cNvSpPr>
          <p:nvPr>
            <p:ph idx="1"/>
          </p:nvPr>
        </p:nvSpPr>
        <p:spPr>
          <a:xfrm>
            <a:off x="793102" y="1782147"/>
            <a:ext cx="9803397" cy="4599992"/>
          </a:xfrm>
        </p:spPr>
        <p:txBody>
          <a:bodyPr>
            <a:normAutofit/>
          </a:bodyPr>
          <a:lstStyle/>
          <a:p>
            <a:r>
              <a:rPr lang="en-US" sz="3600" dirty="0">
                <a:solidFill>
                  <a:schemeClr val="accent1">
                    <a:lumMod val="50000"/>
                  </a:schemeClr>
                </a:solidFill>
              </a:rPr>
              <a:t>The </a:t>
            </a:r>
            <a:r>
              <a:rPr lang="en-US" sz="3600" i="1" dirty="0">
                <a:solidFill>
                  <a:schemeClr val="accent1">
                    <a:lumMod val="50000"/>
                  </a:schemeClr>
                </a:solidFill>
              </a:rPr>
              <a:t>Indiana Watershed Group/HUC Finder </a:t>
            </a:r>
            <a:r>
              <a:rPr lang="en-US" sz="3600" dirty="0">
                <a:solidFill>
                  <a:schemeClr val="accent1">
                    <a:lumMod val="50000"/>
                  </a:schemeClr>
                </a:solidFill>
              </a:rPr>
              <a:t>is a website that can be used to easily find hydrologic unit codes (HUC) and watershed groups throughout the state of Indiana</a:t>
            </a:r>
            <a:r>
              <a:rPr lang="en-US" sz="3600" dirty="0" smtClean="0">
                <a:solidFill>
                  <a:schemeClr val="accent1">
                    <a:lumMod val="50000"/>
                  </a:schemeClr>
                </a:solidFill>
              </a:rPr>
              <a:t>.</a:t>
            </a:r>
          </a:p>
          <a:p>
            <a:r>
              <a:rPr lang="en-US" sz="3600" dirty="0" smtClean="0">
                <a:solidFill>
                  <a:schemeClr val="accent1">
                    <a:lumMod val="50000"/>
                  </a:schemeClr>
                </a:solidFill>
              </a:rPr>
              <a:t>Simple step-by-step instructions found on website.</a:t>
            </a:r>
            <a:endParaRPr lang="en-US" sz="3600" dirty="0">
              <a:solidFill>
                <a:schemeClr val="accent1">
                  <a:lumMod val="50000"/>
                </a:schemeClr>
              </a:solidFill>
            </a:endParaRPr>
          </a:p>
          <a:p>
            <a:endParaRPr lang="en-US" dirty="0"/>
          </a:p>
        </p:txBody>
      </p:sp>
    </p:spTree>
    <p:extLst>
      <p:ext uri="{BB962C8B-B14F-4D97-AF65-F5344CB8AC3E}">
        <p14:creationId xmlns:p14="http://schemas.microsoft.com/office/powerpoint/2010/main" val="12680484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50933"/>
            <a:ext cx="11632196" cy="1507067"/>
          </a:xfrm>
        </p:spPr>
        <p:txBody>
          <a:bodyPr>
            <a:normAutofit fontScale="90000"/>
          </a:bodyPr>
          <a:lstStyle/>
          <a:p>
            <a:r>
              <a:rPr lang="en-US" b="1" u="sng" dirty="0"/>
              <a:t>Indiana Water Monitoring Inventory: </a:t>
            </a:r>
            <a:r>
              <a:rPr lang="en-US" u="sng" dirty="0">
                <a:hlinkClick r:id="rId2"/>
              </a:rPr>
              <a:t>http://inwater.agriculture.purdue.edu/monitoring/</a:t>
            </a:r>
            <a:r>
              <a:rPr lang="en-US" dirty="0"/>
              <a:t/>
            </a:r>
            <a:br>
              <a:rPr lang="en-US" dirty="0"/>
            </a:br>
            <a:endParaRPr lang="en-US" dirty="0"/>
          </a:p>
        </p:txBody>
      </p:sp>
      <p:pic>
        <p:nvPicPr>
          <p:cNvPr id="4" name="Content Placeholder 3"/>
          <p:cNvPicPr>
            <a:picLocks noGrp="1"/>
          </p:cNvPicPr>
          <p:nvPr>
            <p:ph idx="1"/>
          </p:nvPr>
        </p:nvPicPr>
        <p:blipFill rotWithShape="1">
          <a:blip r:embed="rId3"/>
          <a:srcRect l="-1" t="9829" r="1282" b="7692"/>
          <a:stretch/>
        </p:blipFill>
        <p:spPr bwMode="auto">
          <a:xfrm>
            <a:off x="1408922" y="0"/>
            <a:ext cx="7035281" cy="499187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340142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0155" y="251233"/>
            <a:ext cx="9682098" cy="1507067"/>
          </a:xfrm>
        </p:spPr>
        <p:txBody>
          <a:bodyPr/>
          <a:lstStyle/>
          <a:p>
            <a:r>
              <a:rPr lang="en-US" b="1" u="sng" dirty="0"/>
              <a:t>Indiana Water Monitoring Inventory</a:t>
            </a:r>
          </a:p>
        </p:txBody>
      </p:sp>
      <p:sp>
        <p:nvSpPr>
          <p:cNvPr id="3" name="Content Placeholder 2"/>
          <p:cNvSpPr>
            <a:spLocks noGrp="1"/>
          </p:cNvSpPr>
          <p:nvPr>
            <p:ph idx="1"/>
          </p:nvPr>
        </p:nvSpPr>
        <p:spPr>
          <a:xfrm>
            <a:off x="1281370" y="1758300"/>
            <a:ext cx="9150253" cy="4544008"/>
          </a:xfrm>
        </p:spPr>
        <p:txBody>
          <a:bodyPr>
            <a:normAutofit lnSpcReduction="10000"/>
          </a:bodyPr>
          <a:lstStyle/>
          <a:p>
            <a:r>
              <a:rPr lang="en-US" sz="3000" dirty="0" smtClean="0">
                <a:solidFill>
                  <a:schemeClr val="accent1">
                    <a:lumMod val="50000"/>
                  </a:schemeClr>
                </a:solidFill>
              </a:rPr>
              <a:t>A tool </a:t>
            </a:r>
            <a:r>
              <a:rPr lang="en-US" sz="3000" dirty="0">
                <a:solidFill>
                  <a:schemeClr val="accent1">
                    <a:lumMod val="50000"/>
                  </a:schemeClr>
                </a:solidFill>
              </a:rPr>
              <a:t>that has collected water monitoring information from multiple sources and compiled into one location.  Monitoring sites, description of data collected, and data holder contact information can be found at this website. </a:t>
            </a:r>
            <a:endParaRPr lang="en-US" sz="3000" dirty="0" smtClean="0">
              <a:solidFill>
                <a:schemeClr val="accent1">
                  <a:lumMod val="50000"/>
                </a:schemeClr>
              </a:solidFill>
            </a:endParaRPr>
          </a:p>
          <a:p>
            <a:r>
              <a:rPr lang="en-US" sz="3000" dirty="0" smtClean="0">
                <a:solidFill>
                  <a:schemeClr val="accent1">
                    <a:lumMod val="50000"/>
                  </a:schemeClr>
                </a:solidFill>
              </a:rPr>
              <a:t> </a:t>
            </a:r>
            <a:r>
              <a:rPr lang="en-US" sz="3000" dirty="0">
                <a:solidFill>
                  <a:schemeClr val="accent1">
                    <a:lumMod val="50000"/>
                  </a:schemeClr>
                </a:solidFill>
              </a:rPr>
              <a:t>Actual data cannot be found on the website. </a:t>
            </a:r>
            <a:endParaRPr lang="en-US" sz="3000" dirty="0" smtClean="0">
              <a:solidFill>
                <a:schemeClr val="accent1">
                  <a:lumMod val="50000"/>
                </a:schemeClr>
              </a:solidFill>
            </a:endParaRPr>
          </a:p>
          <a:p>
            <a:r>
              <a:rPr lang="en-US" sz="3000" dirty="0">
                <a:solidFill>
                  <a:schemeClr val="accent1">
                    <a:lumMod val="50000"/>
                  </a:schemeClr>
                </a:solidFill>
              </a:rPr>
              <a:t>Simple step-by-step instructions found on website.</a:t>
            </a:r>
          </a:p>
          <a:p>
            <a:pPr marL="0" indent="0">
              <a:buNone/>
            </a:pPr>
            <a:endParaRPr lang="en-US" dirty="0"/>
          </a:p>
          <a:p>
            <a:endParaRPr lang="en-US" dirty="0"/>
          </a:p>
        </p:txBody>
      </p:sp>
    </p:spTree>
    <p:extLst>
      <p:ext uri="{BB962C8B-B14F-4D97-AF65-F5344CB8AC3E}">
        <p14:creationId xmlns:p14="http://schemas.microsoft.com/office/powerpoint/2010/main" val="3158076895"/>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140</TotalTime>
  <Words>693</Words>
  <Application>Microsoft Office PowerPoint</Application>
  <PresentationFormat>Widescreen</PresentationFormat>
  <Paragraphs>53</Paragraphs>
  <Slides>18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Century Gothic</vt:lpstr>
      <vt:lpstr>Wingdings 3</vt:lpstr>
      <vt:lpstr>Slice</vt:lpstr>
      <vt:lpstr>WATERSHED Resources for interested citizens</vt:lpstr>
      <vt:lpstr>U.S. Fish and wildlife services national wetland inventory http://www.fws.gov/wetlands/Data/Mapper.html</vt:lpstr>
      <vt:lpstr>U.S. Fish and Wildlife wetland inventory</vt:lpstr>
      <vt:lpstr>U.S. Fish and wildlife services national wetland inventory-Terms</vt:lpstr>
      <vt:lpstr>U.S. Fish and wildlife services national wetland inventory-Terms cont’d</vt:lpstr>
      <vt:lpstr>Indiana Watershed group Finder http://inwater.agriculture.purdue.edu/huc_group/</vt:lpstr>
      <vt:lpstr>Indiana Watershed group Finder</vt:lpstr>
      <vt:lpstr>Indiana Water Monitoring Inventory: http://inwater.agriculture.purdue.edu/monitoring/ </vt:lpstr>
      <vt:lpstr>Indiana Water Monitoring Inventory</vt:lpstr>
      <vt:lpstr>Web soil Survey: http://websoilsurvey.sc.egov.usda.gov/App/HomePage.htm </vt:lpstr>
      <vt:lpstr>Wes Soil Survey</vt:lpstr>
      <vt:lpstr>Indiana Map:  http://indianamap.org/ </vt:lpstr>
      <vt:lpstr>Indiana Map</vt:lpstr>
      <vt:lpstr>Indiana Map:</vt:lpstr>
      <vt:lpstr>PowerPoint Presentation</vt:lpstr>
      <vt:lpstr>Indiana Map layer gallery:</vt:lpstr>
      <vt:lpstr>Indiana map layer gallery cont’d:</vt:lpstr>
      <vt:lpstr>references</vt:lpstr>
    </vt:vector>
  </TitlesOfParts>
  <Company>Purdue University - AgIT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Anderson, Gina M</dc:creator>
  <cp:lastModifiedBy>Hoehn, Jessica - NRCS, Salem, IN</cp:lastModifiedBy>
  <cp:revision>11</cp:revision>
  <dcterms:created xsi:type="dcterms:W3CDTF">2015-05-08T14:12:35Z</dcterms:created>
  <dcterms:modified xsi:type="dcterms:W3CDTF">2015-05-18T13:04:06Z</dcterms:modified>
</cp:coreProperties>
</file>